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289" r:id="rId3"/>
    <p:sldId id="422" r:id="rId5"/>
    <p:sldId id="426" r:id="rId6"/>
    <p:sldId id="428" r:id="rId7"/>
    <p:sldId id="427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xy" initials="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339B"/>
    <a:srgbClr val="C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373" autoAdjust="0"/>
  </p:normalViewPr>
  <p:slideViewPr>
    <p:cSldViewPr snapToGrid="0">
      <p:cViewPr varScale="1">
        <p:scale>
          <a:sx n="108" d="100"/>
          <a:sy n="108" d="100"/>
        </p:scale>
        <p:origin x="83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17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6D9B-A1C3-4C4A-8DF2-D97E3CA4E67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DAFEF-72DE-49E5-9B80-897801C0C8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B01B-4A0D-441D-A6B2-B966F93544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5AD53-4C3E-465B-9695-67FD82826C0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dirty="0"/>
              <a:t>我从如下几个方面进行介绍。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dirty="0">
              <a:ea typeface="等线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32072-3397-4267-98CA-27987554B5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85" y="95150"/>
            <a:ext cx="1009401" cy="1015339"/>
          </a:xfrm>
          <a:prstGeom prst="rect">
            <a:avLst/>
          </a:prstGeom>
        </p:spPr>
      </p:pic>
      <p:cxnSp>
        <p:nvCxnSpPr>
          <p:cNvPr id="16" name="直接连接符 15"/>
          <p:cNvCxnSpPr/>
          <p:nvPr userDrawn="1"/>
        </p:nvCxnSpPr>
        <p:spPr>
          <a:xfrm flipV="1">
            <a:off x="0" y="463135"/>
            <a:ext cx="11130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占位符 1"/>
          <p:cNvSpPr>
            <a:spLocks noGrp="1"/>
          </p:cNvSpPr>
          <p:nvPr>
            <p:ph type="title"/>
          </p:nvPr>
        </p:nvSpPr>
        <p:spPr>
          <a:xfrm>
            <a:off x="943721" y="-140419"/>
            <a:ext cx="8943841" cy="6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17502"/>
            <a:ext cx="10515600" cy="384991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6588566"/>
            <a:ext cx="12192000" cy="269433"/>
          </a:xfrm>
          <a:prstGeom prst="rect">
            <a:avLst/>
          </a:prstGeom>
          <a:solidFill>
            <a:srgbClr val="01339B"/>
          </a:solidFill>
          <a:ln>
            <a:solidFill>
              <a:srgbClr val="013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5450" y="6577081"/>
            <a:ext cx="76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智能结构与控制实验室 </a:t>
            </a:r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Smart Structures</a:t>
            </a:r>
            <a:r>
              <a:rPr lang="en-US" altLang="zh-CN" sz="1600" b="1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and Control Laboratory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0476860" y="6573716"/>
            <a:ext cx="168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www.ssclab.cn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85" y="95150"/>
            <a:ext cx="1009401" cy="101533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 flipV="1">
            <a:off x="0" y="463135"/>
            <a:ext cx="11130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943721" y="-140419"/>
            <a:ext cx="8943841" cy="6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85" y="95150"/>
            <a:ext cx="1009401" cy="1015339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 flipV="1">
            <a:off x="0" y="463135"/>
            <a:ext cx="11130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占位符 1"/>
          <p:cNvSpPr>
            <a:spLocks noGrp="1"/>
          </p:cNvSpPr>
          <p:nvPr>
            <p:ph type="title"/>
          </p:nvPr>
        </p:nvSpPr>
        <p:spPr>
          <a:xfrm>
            <a:off x="943721" y="-140419"/>
            <a:ext cx="8943841" cy="6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588566"/>
            <a:ext cx="12192000" cy="269433"/>
          </a:xfrm>
          <a:prstGeom prst="rect">
            <a:avLst/>
          </a:prstGeom>
          <a:solidFill>
            <a:srgbClr val="01339B"/>
          </a:solidFill>
          <a:ln>
            <a:solidFill>
              <a:srgbClr val="013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35450" y="6577081"/>
            <a:ext cx="76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智能结构与控制实验室 </a:t>
            </a:r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Smart Structures</a:t>
            </a:r>
            <a:r>
              <a:rPr lang="en-US" altLang="zh-CN" sz="1600" b="1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and Control Laboratory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0476860" y="6573716"/>
            <a:ext cx="168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www.ssclab.cn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85" y="95150"/>
            <a:ext cx="1009401" cy="1015339"/>
          </a:xfrm>
          <a:prstGeom prst="rect">
            <a:avLst/>
          </a:prstGeom>
        </p:spPr>
      </p:pic>
      <p:cxnSp>
        <p:nvCxnSpPr>
          <p:cNvPr id="9" name="直接连接符 8"/>
          <p:cNvCxnSpPr/>
          <p:nvPr userDrawn="1"/>
        </p:nvCxnSpPr>
        <p:spPr>
          <a:xfrm flipV="1">
            <a:off x="0" y="463135"/>
            <a:ext cx="11130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占位符 1"/>
          <p:cNvSpPr>
            <a:spLocks noGrp="1"/>
          </p:cNvSpPr>
          <p:nvPr>
            <p:ph type="title"/>
          </p:nvPr>
        </p:nvSpPr>
        <p:spPr>
          <a:xfrm>
            <a:off x="943721" y="-140419"/>
            <a:ext cx="8943841" cy="6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" name="矩形 10"/>
          <p:cNvSpPr/>
          <p:nvPr userDrawn="1"/>
        </p:nvSpPr>
        <p:spPr>
          <a:xfrm>
            <a:off x="0" y="6588566"/>
            <a:ext cx="12192000" cy="269433"/>
          </a:xfrm>
          <a:prstGeom prst="rect">
            <a:avLst/>
          </a:prstGeom>
          <a:solidFill>
            <a:srgbClr val="01339B"/>
          </a:solidFill>
          <a:ln>
            <a:solidFill>
              <a:srgbClr val="013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35450" y="6577081"/>
            <a:ext cx="76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智能结构与控制实验室 </a:t>
            </a:r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Smart Structures</a:t>
            </a:r>
            <a:r>
              <a:rPr lang="en-US" altLang="zh-CN" sz="1600" b="1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and Control Laboratory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0476860" y="6573716"/>
            <a:ext cx="168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www.ssclab.cn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表格占位符 11"/>
          <p:cNvSpPr>
            <a:spLocks noGrp="1"/>
          </p:cNvSpPr>
          <p:nvPr>
            <p:ph type="tbl" sz="quarter" idx="13"/>
          </p:nvPr>
        </p:nvSpPr>
        <p:spPr>
          <a:xfrm>
            <a:off x="838200" y="1400139"/>
            <a:ext cx="10450512" cy="450691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85" y="95150"/>
            <a:ext cx="1009401" cy="1015339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 flipV="1">
            <a:off x="0" y="463135"/>
            <a:ext cx="11130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943721" y="-140419"/>
            <a:ext cx="8943841" cy="6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6588566"/>
            <a:ext cx="12192000" cy="269433"/>
          </a:xfrm>
          <a:prstGeom prst="rect">
            <a:avLst/>
          </a:prstGeom>
          <a:solidFill>
            <a:srgbClr val="01339B"/>
          </a:solidFill>
          <a:ln>
            <a:solidFill>
              <a:srgbClr val="013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5450" y="6577081"/>
            <a:ext cx="76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智能结构与控制实验室 </a:t>
            </a:r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Smart Structures</a:t>
            </a:r>
            <a:r>
              <a:rPr lang="en-US" altLang="zh-CN" sz="1600" b="1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and Control Laboratory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476860" y="6573716"/>
            <a:ext cx="168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www.ssclab.cn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1349829"/>
            <a:ext cx="2628900" cy="482713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349829"/>
            <a:ext cx="7734300" cy="4827134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85" y="95150"/>
            <a:ext cx="1009401" cy="1015339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 flipV="1">
            <a:off x="0" y="463135"/>
            <a:ext cx="11130485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占位符 1"/>
          <p:cNvSpPr txBox="1"/>
          <p:nvPr userDrawn="1"/>
        </p:nvSpPr>
        <p:spPr>
          <a:xfrm>
            <a:off x="943721" y="-140419"/>
            <a:ext cx="8943841" cy="650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1339B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0" y="6588566"/>
            <a:ext cx="12192000" cy="269433"/>
          </a:xfrm>
          <a:prstGeom prst="rect">
            <a:avLst/>
          </a:prstGeom>
          <a:solidFill>
            <a:srgbClr val="01339B"/>
          </a:solidFill>
          <a:ln>
            <a:solidFill>
              <a:srgbClr val="0133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35450" y="6577081"/>
            <a:ext cx="76716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智能结构与控制实验室 </a:t>
            </a:r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Smart Structures</a:t>
            </a:r>
            <a:r>
              <a:rPr lang="en-US" altLang="zh-CN" sz="1600" b="1" baseline="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 and Control Laboratory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10476860" y="6573716"/>
            <a:ext cx="16807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www.ssclab.cn</a:t>
            </a:r>
            <a:endParaRPr lang="zh-CN" altLang="en-US" sz="16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2327049"/>
            <a:ext cx="10515600" cy="384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0711103" y="6573716"/>
            <a:ext cx="1449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www.ssclab.cn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204525" y="6551681"/>
            <a:ext cx="60705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智能结构与控制实验室 </a:t>
            </a:r>
            <a:r>
              <a:rPr lang="en-US" altLang="zh-CN" sz="1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Smart Structures</a:t>
            </a:r>
            <a:r>
              <a:rPr lang="en-US" altLang="zh-CN" sz="1600" b="1" baseline="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and Control Laboratory</a:t>
            </a:r>
            <a:endParaRPr lang="zh-CN" altLang="en-US" sz="16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339B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7.wmf"/><Relationship Id="rId2" Type="http://schemas.openxmlformats.org/officeDocument/2006/relationships/oleObject" Target="../embeddings/oleObject1.bin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2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0.bin"/><Relationship Id="rId8" Type="http://schemas.openxmlformats.org/officeDocument/2006/relationships/image" Target="../media/image16.w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3.png"/><Relationship Id="rId13" Type="http://schemas.openxmlformats.org/officeDocument/2006/relationships/notesSlide" Target="../notesSlides/notesSlide8.xml"/><Relationship Id="rId12" Type="http://schemas.openxmlformats.org/officeDocument/2006/relationships/vmlDrawing" Target="../drawings/vmlDrawing2.v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7.wmf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vmlDrawing" Target="../drawings/vmlDrawing3.v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2" Type="http://schemas.openxmlformats.org/officeDocument/2006/relationships/image" Target="../media/image1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flipV="1">
            <a:off x="0" y="1186004"/>
            <a:ext cx="12192000" cy="261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4944" y="63939"/>
            <a:ext cx="997258" cy="9972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113"/>
            <a:ext cx="12192000" cy="33980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82465" y="6124028"/>
            <a:ext cx="20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CVPR  2021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7">
        <p:fade/>
      </p:transition>
    </mc:Choice>
    <mc:Fallback>
      <p:transition spd="med" advTm="13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8729" y="1091921"/>
            <a:ext cx="583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omparison with existing methods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0" y="1574611"/>
            <a:ext cx="5871250" cy="419146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498" y="1491451"/>
            <a:ext cx="5187773" cy="4429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Experiments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48729" y="1091921"/>
            <a:ext cx="58383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Ablation Study: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75" y="1749425"/>
            <a:ext cx="7715250" cy="4461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Discussion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445813" y="1393761"/>
            <a:ext cx="139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Phases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692910"/>
            <a:ext cx="719328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35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41090" y="2726690"/>
            <a:ext cx="62401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Thanks</a:t>
            </a:r>
            <a:endParaRPr lang="en-US" altLang="zh-CN" sz="66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 flipV="1">
            <a:off x="0" y="1255620"/>
            <a:ext cx="12192000" cy="2610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1008" y="403939"/>
            <a:ext cx="2286000" cy="65514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1339B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zh-CN" altLang="en-US" sz="4800" b="1" dirty="0">
              <a:solidFill>
                <a:srgbClr val="00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300667" y="1577260"/>
            <a:ext cx="5409101" cy="3696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Introduction</a:t>
            </a:r>
            <a:endParaRPr lang="zh-CN" altLang="en-US" sz="3600" dirty="0">
              <a:solidFill>
                <a:srgbClr val="00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Method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Experiments</a:t>
            </a:r>
            <a:endParaRPr lang="zh-CN" altLang="en-US" sz="3600" dirty="0">
              <a:solidFill>
                <a:srgbClr val="00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Discussion</a:t>
            </a: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endParaRPr lang="en-US" altLang="zh-CN" sz="3600" dirty="0">
              <a:solidFill>
                <a:srgbClr val="000066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34944" y="110596"/>
            <a:ext cx="997258" cy="997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35">
        <p:fade/>
      </p:transition>
    </mc:Choice>
    <mc:Fallback>
      <p:transition spd="med" advTm="1935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5" y="3548172"/>
            <a:ext cx="4747939" cy="1697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58" y="3374539"/>
            <a:ext cx="4747939" cy="2396967"/>
          </a:xfrm>
          <a:prstGeom prst="rect">
            <a:avLst/>
          </a:prstGeom>
        </p:spPr>
      </p:pic>
      <p:sp>
        <p:nvSpPr>
          <p:cNvPr id="10" name="箭头: 右 9"/>
          <p:cNvSpPr/>
          <p:nvPr/>
        </p:nvSpPr>
        <p:spPr>
          <a:xfrm>
            <a:off x="5583212" y="4322495"/>
            <a:ext cx="653988" cy="426127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438357" y="1277304"/>
            <a:ext cx="10942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SSOD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exploits a large amount of </a:t>
            </a:r>
            <a:r>
              <a:rPr lang="en-US" altLang="zh-C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unlabeled data to boost the performance of fully-supervised object detection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especially when only limited labeled data are available.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8357" y="2022576"/>
            <a:ext cx="10942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NimbusRomNo9L-Regu"/>
              </a:rPr>
              <a:t> 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Currently, many SSOD methods </a:t>
            </a:r>
            <a:r>
              <a:rPr lang="en-US" altLang="zh-C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established on pseudo labels</a:t>
            </a:r>
            <a:r>
              <a:rPr lang="en-US" altLang="zh-CN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20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 the one-phase learning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22267" y="5611082"/>
            <a:ext cx="20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One-phase learning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40202" y="5771737"/>
            <a:ext cx="2228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Multi-phase learning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35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</a:t>
            </a: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ntroduction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8730" y="1091921"/>
            <a:ext cx="420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Noise Overfitting Problem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8730" y="1857942"/>
            <a:ext cx="11132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i="0" u="none" strike="noStrike" baseline="0" dirty="0">
                <a:latin typeface="NimbusRomNo9L-Regu"/>
              </a:rPr>
              <a:t>• 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the image level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some image samples are difficult, resulting in inaccurate pseudo labels and noise to semi-supervised object detection.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48730" y="3042600"/>
            <a:ext cx="11294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0" i="0" u="none" strike="noStrike" baseline="0" dirty="0">
                <a:latin typeface="NimbusRomNo9L-Regu"/>
              </a:rPr>
              <a:t>• 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the region level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pseudo labels (boundary boxes) overlap a lot and carry a lot of noise.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8357" y="1157762"/>
            <a:ext cx="4977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solve the above problems?</a:t>
            </a:r>
            <a:endParaRPr lang="zh-C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357" y="1680982"/>
            <a:ext cx="2322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contributions: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8937" y="2846900"/>
            <a:ext cx="1043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latin typeface="NimbusRomNo9L-Regu"/>
              </a:rPr>
              <a:t>• 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image-uncertainty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selection, we alleviate attention imbalance on different difficulty levels of data and are capable of fitting all unlabeled images well.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936" y="4030024"/>
            <a:ext cx="10435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latin typeface="NimbusRomNo9L-Regu"/>
              </a:rPr>
              <a:t>•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ith </a:t>
            </a:r>
            <a:r>
              <a:rPr lang="en-US" altLang="zh-CN" sz="24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region-uncertainty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based </a:t>
            </a:r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reweighting strategy</a:t>
            </a:r>
            <a:r>
              <a:rPr lang="en-US" altLang="zh-CN" sz="24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exploit it to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guide multi-phase learning and assist the detector in focusing on more certain regions.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8937" y="2033108"/>
            <a:ext cx="1043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0" i="0" u="none" strike="noStrike" baseline="0" dirty="0">
                <a:latin typeface="NimbusRomNo9L-Regu"/>
              </a:rPr>
              <a:t>•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propose </a:t>
            </a:r>
            <a:r>
              <a:rPr lang="en-US" altLang="zh-CN" sz="2400" b="1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uncertainty guided multi-phase SSOD learning method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8730" y="1091921"/>
            <a:ext cx="287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Multi-Phase Learning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5" y="1906270"/>
            <a:ext cx="9201150" cy="4174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圆角 34"/>
          <p:cNvSpPr/>
          <p:nvPr/>
        </p:nvSpPr>
        <p:spPr>
          <a:xfrm>
            <a:off x="355107" y="4554245"/>
            <a:ext cx="5224058" cy="220464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8730" y="1091921"/>
            <a:ext cx="4655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Uncertainty Guided Selection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729" y="1553586"/>
            <a:ext cx="617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i="1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easy images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unlabeled dataset.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8729" y="2036275"/>
            <a:ext cx="10399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uaranteeing that the detection model is more certain about easy images than difficult ones</a:t>
            </a:r>
            <a:r>
              <a:rPr lang="en-US" altLang="zh-CN" sz="2000" dirty="0">
                <a:latin typeface="NimbusRomNo9L-Regu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8729" y="2509674"/>
            <a:ext cx="5130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that we have detected objects(i.e. pseudo labels)</a:t>
            </a:r>
            <a:endParaRPr lang="en-US" altLang="zh-CN" sz="18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457751" y="2518964"/>
          <a:ext cx="1658666" cy="397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2" imgW="22555200" imgH="5791200" progId="Equation.DSMT4">
                  <p:embed/>
                </p:oleObj>
              </mc:Choice>
              <mc:Fallback>
                <p:oleObj name="Equation" r:id="rId2" imgW="22555200" imgH="5791200" progId="Equation.DSMT4">
                  <p:embed/>
                  <p:pic>
                    <p:nvPicPr>
                      <p:cNvPr id="0" name="图片 159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57751" y="2518964"/>
                        <a:ext cx="1658666" cy="397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8063901" y="2547235"/>
          <a:ext cx="328713" cy="42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4" name="Equation" r:id="rId4" imgW="4267200" imgH="5486400" progId="Equation.DSMT4">
                  <p:embed/>
                </p:oleObj>
              </mc:Choice>
              <mc:Fallback>
                <p:oleObj name="Equation" r:id="rId4" imgW="4267200" imgH="5486400" progId="Equation.DSMT4">
                  <p:embed/>
                  <p:pic>
                    <p:nvPicPr>
                      <p:cNvPr id="0" name="图片 15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63901" y="2547235"/>
                        <a:ext cx="328713" cy="422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8729" y="4800799"/>
          <a:ext cx="492443" cy="312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" name="Equation" r:id="rId6" imgW="7315200" imgH="5486400" progId="Equation.DSMT4">
                  <p:embed/>
                </p:oleObj>
              </mc:Choice>
              <mc:Fallback>
                <p:oleObj name="Equation" r:id="rId6" imgW="7315200" imgH="5486400" progId="Equation.DSMT4">
                  <p:embed/>
                  <p:pic>
                    <p:nvPicPr>
                      <p:cNvPr id="0" name="图片 159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8729" y="4800799"/>
                        <a:ext cx="492443" cy="312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448729" y="5200909"/>
          <a:ext cx="339365" cy="330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6" name="Equation" r:id="rId8" imgW="5181600" imgH="5486400" progId="Equation.DSMT4">
                  <p:embed/>
                </p:oleObj>
              </mc:Choice>
              <mc:Fallback>
                <p:oleObj name="Equation" r:id="rId8" imgW="5181600" imgH="5486400" progId="Equation.DSMT4">
                  <p:embed/>
                  <p:pic>
                    <p:nvPicPr>
                      <p:cNvPr id="0" name="图片 159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729" y="5200909"/>
                        <a:ext cx="339365" cy="330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7018822" y="2547235"/>
            <a:ext cx="113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Image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495355" y="3235357"/>
          <a:ext cx="2523467" cy="115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" name="Equation" r:id="rId10" imgW="22555200" imgH="10363200" progId="Equation.DSMT4">
                  <p:embed/>
                </p:oleObj>
              </mc:Choice>
              <mc:Fallback>
                <p:oleObj name="Equation" r:id="rId10" imgW="22555200" imgH="10363200" progId="Equation.DSMT4">
                  <p:embed/>
                  <p:pic>
                    <p:nvPicPr>
                      <p:cNvPr id="0" name="图片 159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95355" y="3235357"/>
                        <a:ext cx="2523467" cy="1159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867994" y="4713578"/>
            <a:ext cx="3045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denotes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bounding boxes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2562" y="5190169"/>
            <a:ext cx="4087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corresponding confidence score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503324" y="5666760"/>
          <a:ext cx="2492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" name="Equation" r:id="rId12" imgW="4267200" imgH="5486400" progId="Equation.DSMT4">
                  <p:embed/>
                </p:oleObj>
              </mc:Choice>
              <mc:Fallback>
                <p:oleObj name="Equation" r:id="rId12" imgW="4267200" imgH="5486400" progId="Equation.DSMT4">
                  <p:embed/>
                  <p:pic>
                    <p:nvPicPr>
                      <p:cNvPr id="0" name="对象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3324" y="5666760"/>
                        <a:ext cx="24923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752561" y="5666760"/>
            <a:ext cx="4618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average of all bounding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boxes’scores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inside an image measures the certainty deg-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all annotations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8729" y="1091921"/>
            <a:ext cx="583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Uncertainty Guided </a:t>
            </a:r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Re-weighting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729" y="1553586"/>
            <a:ext cx="111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alleviate the problem that detector is still distracted by noisy regions with missing annotation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2630804"/>
            <a:ext cx="5453616" cy="4074596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637926" y="3290096"/>
          <a:ext cx="2207860" cy="429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3" imgW="1371600" imgH="266700" progId="Equation.DSMT4">
                  <p:embed/>
                </p:oleObj>
              </mc:Choice>
              <mc:Fallback>
                <p:oleObj name="Equation" r:id="rId3" imgW="1371600" imgH="266700" progId="Equation.DSMT4">
                  <p:embed/>
                  <p:pic>
                    <p:nvPicPr>
                      <p:cNvPr id="0" name="图片 23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7926" y="3290096"/>
                        <a:ext cx="2207860" cy="429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902346" y="2495172"/>
            <a:ext cx="5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adopt Intersection over Union (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IoU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one of the metrics for uncertainty measurement. Overlap based weights are computed as follows: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02344" y="3911243"/>
            <a:ext cx="584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apply the cosine distance to calculate the similarity between different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RoIs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8234290" y="4393418"/>
          <a:ext cx="1015218" cy="58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Equation" r:id="rId5" imgW="20116800" imgH="12801600" progId="Equation.DSMT4">
                  <p:embed/>
                </p:oleObj>
              </mc:Choice>
              <mc:Fallback>
                <p:oleObj name="Equation" r:id="rId5" imgW="20116800" imgH="12801600" progId="Equation.DSMT4">
                  <p:embed/>
                  <p:pic>
                    <p:nvPicPr>
                      <p:cNvPr id="0" name="图片 23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34290" y="4393418"/>
                        <a:ext cx="1015218" cy="580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本框 27"/>
          <p:cNvSpPr txBox="1"/>
          <p:nvPr/>
        </p:nvSpPr>
        <p:spPr>
          <a:xfrm>
            <a:off x="5902344" y="4925039"/>
            <a:ext cx="6091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combine both cosine distance and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IoF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ultimate similarity based uncertainty description: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7716625" y="5558787"/>
          <a:ext cx="2212364" cy="420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Equation" r:id="rId7" imgW="36880800" imgH="7010400" progId="Equation.DSMT4">
                  <p:embed/>
                </p:oleObj>
              </mc:Choice>
              <mc:Fallback>
                <p:oleObj name="Equation" r:id="rId7" imgW="36880800" imgH="7010400" progId="Equation.DSMT4">
                  <p:embed/>
                  <p:pic>
                    <p:nvPicPr>
                      <p:cNvPr id="0" name="图片 23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16625" y="5558787"/>
                        <a:ext cx="2212364" cy="420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本框 27"/>
          <p:cNvSpPr txBox="1"/>
          <p:nvPr/>
        </p:nvSpPr>
        <p:spPr>
          <a:xfrm>
            <a:off x="5893434" y="5938330"/>
            <a:ext cx="5274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ultimate uncertainty based weights are as follows: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7508687" y="6276884"/>
          <a:ext cx="3211435" cy="452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Equation" r:id="rId9" imgW="45415200" imgH="6400800" progId="Equation.DSMT4">
                  <p:embed/>
                </p:oleObj>
              </mc:Choice>
              <mc:Fallback>
                <p:oleObj name="Equation" r:id="rId9" imgW="45415200" imgH="6400800" progId="Equation.DSMT4">
                  <p:embed/>
                  <p:pic>
                    <p:nvPicPr>
                      <p:cNvPr id="0" name="图片 230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8687" y="6276884"/>
                        <a:ext cx="3211435" cy="452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902325" y="2081530"/>
            <a:ext cx="2931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overlap based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uncertainty</a:t>
            </a:r>
            <a:r>
              <a:rPr lang="en-US" altLang="zh-CN">
                <a:solidFill>
                  <a:srgbClr val="FF0000"/>
                </a:solidFill>
              </a:rPr>
              <a:t>: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02325" y="3634740"/>
            <a:ext cx="3211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similarity based uncertainty</a:t>
            </a:r>
            <a:r>
              <a:rPr lang="en-US" altLang="zh-CN">
                <a:solidFill>
                  <a:srgbClr val="FF0000"/>
                </a:solidFill>
              </a:rPr>
              <a:t>: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448733" y="1070896"/>
            <a:ext cx="1113272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938509" y="311801"/>
            <a:ext cx="617589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000066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Method</a:t>
            </a:r>
            <a:endParaRPr lang="en-US" altLang="zh-CN" sz="3200" b="1" dirty="0">
              <a:solidFill>
                <a:srgbClr val="000066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7887" y="133348"/>
            <a:ext cx="725145" cy="68833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48729" y="1091921"/>
            <a:ext cx="583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 Uncertainty Guided </a:t>
            </a:r>
            <a:r>
              <a:rPr lang="en-US" altLang="zh-CN" sz="24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altLang="zh-CN" sz="24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Re-weighting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8729" y="1553586"/>
            <a:ext cx="11132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alleviate the problem that detector is still distracted by noisy regions with missing annotation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48729" y="1953696"/>
            <a:ext cx="1113272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29" y="2630804"/>
            <a:ext cx="5453616" cy="4074596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7174871" y="3621516"/>
          <a:ext cx="28638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3" imgW="42672000" imgH="5791200" progId="Equation.DSMT4">
                  <p:embed/>
                </p:oleObj>
              </mc:Choice>
              <mc:Fallback>
                <p:oleObj name="Equation" r:id="rId3" imgW="42672000" imgH="5791200" progId="Equation.DSMT4">
                  <p:embed/>
                  <p:pic>
                    <p:nvPicPr>
                      <p:cNvPr id="0" name="对象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74871" y="3621516"/>
                        <a:ext cx="28638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5902346" y="2790644"/>
            <a:ext cx="576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 that a bounding box is highly similar to boxes inside it, we adopt </a:t>
            </a:r>
            <a:r>
              <a:rPr lang="en-US" altLang="zh-CN" sz="16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IoF</a:t>
            </a:r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supervised signal for similarity learning: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902345" y="4266510"/>
            <a:ext cx="5760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I(·) is the indicator function, t is a pre-defined thresh.</a:t>
            </a:r>
            <a:endParaRPr lang="en-US" altLang="zh-CN" sz="16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set t to 0.7 in all experiments. Ultimately, the loss function for learning similarity is defined as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865875" y="5177418"/>
          <a:ext cx="3833626" cy="482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5" imgW="43281600" imgH="6096000" progId="Equation.DSMT4">
                  <p:embed/>
                </p:oleObj>
              </mc:Choice>
              <mc:Fallback>
                <p:oleObj name="Equation" r:id="rId5" imgW="43281600" imgH="6096000" progId="Equation.DSMT4">
                  <p:embed/>
                  <p:pic>
                    <p:nvPicPr>
                      <p:cNvPr id="0" name="对象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65875" y="5177418"/>
                        <a:ext cx="3833626" cy="482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770">
        <p:fade/>
      </p:transition>
    </mc:Choice>
    <mc:Fallback>
      <p:transition spd="med" advTm="6770">
        <p:fade/>
      </p:transition>
    </mc:Fallback>
  </mc:AlternateContent>
</p:sld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2695</Words>
  <Application>WPS 演示</Application>
  <PresentationFormat>宽屏</PresentationFormat>
  <Paragraphs>107</Paragraphs>
  <Slides>13</Slides>
  <Notes>13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13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黑体</vt:lpstr>
      <vt:lpstr>Microsoft YaHei UI</vt:lpstr>
      <vt:lpstr>楷体</vt:lpstr>
      <vt:lpstr>微软雅黑</vt:lpstr>
      <vt:lpstr>NimbusRomNo9L-Regu</vt:lpstr>
      <vt:lpstr>Segoe Print</vt:lpstr>
      <vt:lpstr>等线</vt:lpstr>
      <vt:lpstr>Arial Unicode MS</vt:lpstr>
      <vt:lpstr>Calibri</vt:lpstr>
      <vt:lpstr>华光报宋_CNKI</vt:lpstr>
      <vt:lpstr>Tiger Expert</vt:lpstr>
      <vt:lpstr>2_自定义设计方案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邓 瀚波</dc:creator>
  <cp:lastModifiedBy>凯旋风iny</cp:lastModifiedBy>
  <cp:revision>1004</cp:revision>
  <dcterms:created xsi:type="dcterms:W3CDTF">2020-04-20T13:33:00Z</dcterms:created>
  <dcterms:modified xsi:type="dcterms:W3CDTF">2021-12-21T08:29:57Z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73CCB466A3554F2AB57C254FE18E0A66</vt:lpwstr>
  </property>
  <property fmtid="{D5CDD505-2E9C-101B-9397-08002B2CF9AE}" pid="3" name="KSOProductBuildVer">
    <vt:lpwstr>2052-11.1.0.11115</vt:lpwstr>
  </property>
</Properties>
</file>